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302" r:id="rId2"/>
    <p:sldId id="280" r:id="rId3"/>
    <p:sldId id="281" r:id="rId4"/>
    <p:sldId id="295" r:id="rId5"/>
    <p:sldId id="282" r:id="rId6"/>
    <p:sldId id="283" r:id="rId7"/>
    <p:sldId id="284" r:id="rId8"/>
    <p:sldId id="285" r:id="rId9"/>
    <p:sldId id="286" r:id="rId10"/>
    <p:sldId id="287" r:id="rId11"/>
    <p:sldId id="298" r:id="rId12"/>
    <p:sldId id="288" r:id="rId13"/>
    <p:sldId id="289" r:id="rId14"/>
    <p:sldId id="291" r:id="rId15"/>
    <p:sldId id="292" r:id="rId16"/>
    <p:sldId id="290" r:id="rId17"/>
    <p:sldId id="293" r:id="rId18"/>
    <p:sldId id="294" r:id="rId19"/>
    <p:sldId id="296" r:id="rId20"/>
    <p:sldId id="297" r:id="rId21"/>
    <p:sldId id="261" r:id="rId22"/>
    <p:sldId id="299" r:id="rId23"/>
    <p:sldId id="269" r:id="rId24"/>
    <p:sldId id="274" r:id="rId25"/>
    <p:sldId id="278" r:id="rId26"/>
    <p:sldId id="276" r:id="rId27"/>
    <p:sldId id="275" r:id="rId28"/>
    <p:sldId id="262" r:id="rId29"/>
    <p:sldId id="263" r:id="rId30"/>
    <p:sldId id="265" r:id="rId31"/>
    <p:sldId id="266" r:id="rId32"/>
    <p:sldId id="267" r:id="rId33"/>
    <p:sldId id="313" r:id="rId34"/>
    <p:sldId id="314" r:id="rId35"/>
    <p:sldId id="315" r:id="rId36"/>
    <p:sldId id="268" r:id="rId37"/>
    <p:sldId id="300" r:id="rId38"/>
    <p:sldId id="279" r:id="rId39"/>
    <p:sldId id="301" r:id="rId40"/>
    <p:sldId id="303" r:id="rId41"/>
    <p:sldId id="309" r:id="rId42"/>
    <p:sldId id="310" r:id="rId43"/>
    <p:sldId id="311" r:id="rId44"/>
    <p:sldId id="304" r:id="rId45"/>
    <p:sldId id="312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2020/12/the-tidyverse-in-a-table/" TargetMode="External"/><Relationship Id="rId2" Type="http://schemas.openxmlformats.org/officeDocument/2006/relationships/hyperlink" Target="https://rstudio-education.github.io/tidyverse-cookbook/program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use-devel.html#use-deve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use-devel.html#use-deve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922105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effectLst/>
                <a:latin typeface="Menlo" panose="020B0609030804020204" pitchFamily="49" charset="0"/>
              </a:rPr>
              <a:t>R/Bioconductor 101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Tibbles can be created from tabular files using </a:t>
            </a:r>
            <a:r>
              <a:rPr lang="en-US" dirty="0" err="1"/>
              <a:t>readr</a:t>
            </a:r>
            <a:r>
              <a:rPr lang="en-US" dirty="0"/>
              <a:t>::</a:t>
            </a:r>
            <a:r>
              <a:rPr lang="en-US" dirty="0" err="1"/>
              <a:t>read_tsv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10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A2BA7-B1CD-0C4D-BDAC-F288A2B42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E35DF-DB8E-6E4E-866C-8AFA38971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267"/>
            <a:ext cx="12192000" cy="33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6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EDF65-1002-4A4D-9011-8A3399BCD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11</a:t>
            </a:fld>
            <a:endParaRPr lang="en-US" b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ED419D-504A-B94D-9B3D-38CB46644F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F962E-988E-4D47-8737-4E065F5E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057"/>
            <a:ext cx="12192000" cy="24158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971A8F-CB51-314C-835F-0E84D4401FF4}"/>
              </a:ext>
            </a:extLst>
          </p:cNvPr>
          <p:cNvSpPr/>
          <p:nvPr/>
        </p:nvSpPr>
        <p:spPr>
          <a:xfrm>
            <a:off x="2217594" y="3201714"/>
            <a:ext cx="3812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dat</a:t>
            </a:r>
            <a:r>
              <a:rPr lang="en-US" sz="2000" b="1" dirty="0">
                <a:solidFill>
                  <a:schemeClr val="bg1"/>
                </a:solidFill>
              </a:rPr>
              <a:t>[ </a:t>
            </a:r>
            <a:r>
              <a:rPr lang="en-US" sz="2000" b="1" dirty="0">
                <a:solidFill>
                  <a:srgbClr val="00B0F0"/>
                </a:solidFill>
              </a:rPr>
              <a:t>dat$column_name_1 == …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1"/>
                </a:solidFill>
              </a:rPr>
              <a:t>,  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3D528-7084-C547-9825-18CDA97CAF73}"/>
              </a:ext>
            </a:extLst>
          </p:cNvPr>
          <p:cNvSpPr/>
          <p:nvPr/>
        </p:nvSpPr>
        <p:spPr>
          <a:xfrm>
            <a:off x="3447134" y="4265500"/>
            <a:ext cx="6262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dat</a:t>
            </a:r>
            <a:r>
              <a:rPr lang="en-US" sz="2000" b="1" dirty="0">
                <a:solidFill>
                  <a:schemeClr val="bg1"/>
                </a:solidFill>
              </a:rPr>
              <a:t>[ </a:t>
            </a:r>
            <a:r>
              <a:rPr lang="en-US" sz="2000" b="1" dirty="0">
                <a:solidFill>
                  <a:srgbClr val="00B0F0"/>
                </a:solidFill>
              </a:rPr>
              <a:t>dat$column_name_1 == …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“column_name_2”</a:t>
            </a:r>
            <a:r>
              <a:rPr lang="en-US" sz="2000" b="1" dirty="0">
                <a:solidFill>
                  <a:schemeClr val="bg1"/>
                </a:solidFill>
              </a:rPr>
              <a:t> ]</a:t>
            </a:r>
            <a:r>
              <a:rPr lang="en-US" sz="20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81679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endParaRPr lang="en-US" dirty="0"/>
          </a:p>
          <a:p>
            <a:pPr lvl="1"/>
            <a:r>
              <a:rPr lang="en-US" dirty="0"/>
              <a:t>Defined with list() function</a:t>
            </a:r>
          </a:p>
          <a:p>
            <a:endParaRPr lang="en-US" dirty="0"/>
          </a:p>
          <a:p>
            <a:pPr lvl="1"/>
            <a:r>
              <a:rPr lang="en-US" dirty="0"/>
              <a:t>Each element can be whatever object you want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element can be named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12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B086F-81B6-6A46-8434-4747C7FD27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5673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13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8C12-82E6-C941-9AAF-A7B41D75A7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9B03B-D165-4846-BCDB-1A594C12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603"/>
          <a:stretch/>
        </p:blipFill>
        <p:spPr>
          <a:xfrm>
            <a:off x="4092405" y="0"/>
            <a:ext cx="7251134" cy="10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8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14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CCA23-FFC7-044F-8F4C-70C9BD9BC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9B03B-D165-4846-BCDB-1A594C12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88"/>
          <a:stretch/>
        </p:blipFill>
        <p:spPr>
          <a:xfrm>
            <a:off x="4092405" y="0"/>
            <a:ext cx="7251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6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15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B1837-73CB-8847-926C-6B06372FA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9B03B-D165-4846-BCDB-1A594C12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96"/>
          <a:stretch/>
        </p:blipFill>
        <p:spPr>
          <a:xfrm>
            <a:off x="4092405" y="0"/>
            <a:ext cx="7251134" cy="58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16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A6278-7E0A-3349-BB5A-9F6FD341F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9B03B-D165-4846-BCDB-1A594C124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405" y="0"/>
            <a:ext cx="7251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63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iterate a function over each element of a list using </a:t>
            </a:r>
            <a:r>
              <a:rPr lang="en-US" dirty="0" err="1"/>
              <a:t>lapply</a:t>
            </a:r>
            <a:r>
              <a:rPr lang="en-US" dirty="0"/>
              <a:t>(list, function(element) {…} 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17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9B992-ECF1-C247-A3BE-C10E53AEAE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13D171-87BD-B14F-B86A-1E251463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604" y="2319017"/>
            <a:ext cx="3564164" cy="37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0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can iterate a function over each element of a list using </a:t>
            </a:r>
            <a:r>
              <a:rPr lang="en-US" dirty="0" err="1"/>
              <a:t>lapply</a:t>
            </a:r>
            <a:r>
              <a:rPr lang="en-US" dirty="0"/>
              <a:t>(list, function(element) {…} )</a:t>
            </a:r>
          </a:p>
          <a:p>
            <a:endParaRPr lang="en-US" dirty="0"/>
          </a:p>
          <a:p>
            <a:pPr lvl="1"/>
            <a:r>
              <a:rPr lang="en-US" dirty="0"/>
              <a:t>This is the equivalent of a </a:t>
            </a:r>
            <a:r>
              <a:rPr lang="en-US" u="sng" dirty="0"/>
              <a:t>for</a:t>
            </a:r>
            <a:r>
              <a:rPr lang="en-US" dirty="0"/>
              <a:t> loop, but: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Can be significantly faster</a:t>
            </a:r>
          </a:p>
          <a:p>
            <a:pPr lvl="2"/>
            <a:r>
              <a:rPr lang="en-US" dirty="0"/>
              <a:t>Parallelizable</a:t>
            </a:r>
          </a:p>
          <a:p>
            <a:pPr lvl="2"/>
            <a:r>
              <a:rPr lang="en-US" dirty="0"/>
              <a:t>Does not modify your environment</a:t>
            </a:r>
          </a:p>
          <a:p>
            <a:pPr lvl="2"/>
            <a:r>
              <a:rPr lang="en-US" dirty="0"/>
              <a:t>Returns anything you want in a list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are writing a for loop, there are good chances you can switch to </a:t>
            </a:r>
            <a:r>
              <a:rPr lang="en-US" dirty="0" err="1"/>
              <a:t>lapply</a:t>
            </a:r>
            <a:r>
              <a:rPr lang="en-US" dirty="0"/>
              <a:t>()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18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579CC-18FB-2642-872F-109BB97086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156636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vs. list vs. </a:t>
            </a:r>
            <a:r>
              <a:rPr lang="en-US" dirty="0" err="1"/>
              <a:t>tibbles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 are series of single elements</a:t>
            </a:r>
          </a:p>
          <a:p>
            <a:endParaRPr lang="en-US" dirty="0"/>
          </a:p>
          <a:p>
            <a:r>
              <a:rPr lang="en-US" dirty="0"/>
              <a:t>Lists are nested vectors</a:t>
            </a:r>
          </a:p>
          <a:p>
            <a:endParaRPr lang="en-US" dirty="0"/>
          </a:p>
          <a:p>
            <a:r>
              <a:rPr lang="en-US" dirty="0"/>
              <a:t>Tibbles are a special case of lists where all elements are of the same length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19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14B8D-5896-EA4C-B7A5-3190ABB5F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146778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00C12-4117-C847-A72E-BB0204D9A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57411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essential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err="1"/>
              <a:t>Tidyverse</a:t>
            </a:r>
            <a:r>
              <a:rPr lang="en-US" sz="2400" dirty="0"/>
              <a:t> (</a:t>
            </a:r>
            <a:r>
              <a:rPr lang="en-US" sz="2400" dirty="0">
                <a:hlinkClick r:id="rId2"/>
              </a:rPr>
              <a:t>https://rstudio-education.github.io/tidyverse-cookbook/program.html</a:t>
            </a:r>
            <a:r>
              <a:rPr lang="en-US" sz="2400" dirty="0"/>
              <a:t>) </a:t>
            </a:r>
          </a:p>
          <a:p>
            <a:endParaRPr lang="en-US" sz="2400" dirty="0"/>
          </a:p>
          <a:p>
            <a:pPr lvl="1"/>
            <a:r>
              <a:rPr lang="en-US" dirty="0"/>
              <a:t>Verb-based ecosystem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dplyr</a:t>
            </a:r>
            <a:r>
              <a:rPr lang="en-US" dirty="0"/>
              <a:t>::filter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::arrange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::mutate</a:t>
            </a:r>
          </a:p>
          <a:p>
            <a:pPr lvl="1"/>
            <a:r>
              <a:rPr lang="en-US" dirty="0" err="1"/>
              <a:t>tidyr</a:t>
            </a:r>
            <a:r>
              <a:rPr lang="en-US" dirty="0"/>
              <a:t>::gather</a:t>
            </a:r>
          </a:p>
          <a:p>
            <a:pPr lvl="1"/>
            <a:r>
              <a:rPr lang="en-US" dirty="0"/>
              <a:t>ggplot2 plotting functions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20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048CF-9756-1D49-8EDB-F30C1816DA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A6431-C097-2341-BC5E-E510A19C0924}"/>
              </a:ext>
            </a:extLst>
          </p:cNvPr>
          <p:cNvSpPr/>
          <p:nvPr/>
        </p:nvSpPr>
        <p:spPr>
          <a:xfrm>
            <a:off x="5245127" y="3537857"/>
            <a:ext cx="64896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Everything documented/summarized here:</a:t>
            </a:r>
          </a:p>
          <a:p>
            <a:r>
              <a:rPr lang="en-US" sz="2800" dirty="0">
                <a:solidFill>
                  <a:srgbClr val="0563C1"/>
                </a:solidFill>
                <a:hlinkClick r:id="rId3"/>
              </a:rPr>
              <a:t>https://www.r-bloggers.com/2020/12/the-tidyverse-in-a-table/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5735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essential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Magrittr’s</a:t>
            </a:r>
            <a:r>
              <a:rPr lang="en-US" dirty="0"/>
              <a:t> pipe </a:t>
            </a:r>
            <a:r>
              <a:rPr lang="en-US" dirty="0">
                <a:latin typeface="Courier" pitchFamily="2" charset="0"/>
              </a:rPr>
              <a:t>%&gt;%</a:t>
            </a:r>
          </a:p>
          <a:p>
            <a:endParaRPr lang="en-US" dirty="0">
              <a:latin typeface="Courier" pitchFamily="2" charset="0"/>
            </a:endParaRPr>
          </a:p>
          <a:p>
            <a:pPr lvl="1"/>
            <a:r>
              <a:rPr lang="en-US" dirty="0"/>
              <a:t>Just like a pipe in bash, for 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Very useful in combination with </a:t>
            </a:r>
            <a:r>
              <a:rPr lang="en-US" dirty="0" err="1"/>
              <a:t>tidyverse’s</a:t>
            </a:r>
            <a:r>
              <a:rPr lang="en-US" dirty="0"/>
              <a:t> </a:t>
            </a:r>
            <a:r>
              <a:rPr lang="en-US" dirty="0" err="1"/>
              <a:t>dplyr</a:t>
            </a:r>
            <a:r>
              <a:rPr lang="en-US" dirty="0"/>
              <a:t> for data wrangling 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21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A4171-2ADC-D248-86F4-9461B8348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94299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essential packages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4360D-B91A-0846-9F5E-9813FB166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405"/>
          <a:stretch/>
        </p:blipFill>
        <p:spPr>
          <a:xfrm>
            <a:off x="5750982" y="665622"/>
            <a:ext cx="6379028" cy="62794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AFB72-D410-3041-A685-80A4718E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22</a:t>
            </a:fld>
            <a:endParaRPr lang="en-US" b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4D9509-A702-7C4D-B42F-DF905EF905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36E94-1109-1A4C-8138-A7786C22455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C0EDBE-661C-BB43-A75F-9A8BA8672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" y="665621"/>
            <a:ext cx="5426312" cy="6192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E0B91-8AF3-A845-A18D-25E864BB6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63"/>
          <a:stretch/>
        </p:blipFill>
        <p:spPr>
          <a:xfrm>
            <a:off x="5761868" y="2373994"/>
            <a:ext cx="6336377" cy="448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3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essential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i="1" dirty="0"/>
              <a:t>per se </a:t>
            </a:r>
            <a:r>
              <a:rPr lang="en-US" dirty="0"/>
              <a:t>is useful for statistical analyses. </a:t>
            </a:r>
          </a:p>
          <a:p>
            <a:endParaRPr lang="en-US" dirty="0"/>
          </a:p>
          <a:p>
            <a:r>
              <a:rPr lang="en-US" dirty="0"/>
              <a:t>Why do bioinformaticians keep talking about R then?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words, </a:t>
            </a:r>
            <a:r>
              <a:rPr lang="en-US" b="1" dirty="0"/>
              <a:t>how do we unlock the power of R-stats in genomics</a:t>
            </a:r>
            <a:r>
              <a:rPr lang="en-US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23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C51BA-0F87-B545-B010-3F5AD5F7F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492739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in bioinformatics to study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genomic files: </a:t>
            </a:r>
          </a:p>
          <a:p>
            <a:endParaRPr lang="en-US" dirty="0"/>
          </a:p>
          <a:p>
            <a:pPr lvl="1"/>
            <a:r>
              <a:rPr lang="en-US" b="1" u="sng" dirty="0"/>
              <a:t>BED</a:t>
            </a:r>
            <a:r>
              <a:rPr lang="en-US" dirty="0"/>
              <a:t> format: essentially a set of chromosomal ranges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24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E0B3-7A53-664E-A523-E2C98B3A6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136984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in bioinformatics to study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genomic files: </a:t>
            </a:r>
          </a:p>
          <a:p>
            <a:endParaRPr lang="en-US" dirty="0"/>
          </a:p>
          <a:p>
            <a:pPr lvl="1"/>
            <a:r>
              <a:rPr lang="en-US" b="1" u="sng" dirty="0"/>
              <a:t>BED</a:t>
            </a:r>
            <a:r>
              <a:rPr lang="en-US" dirty="0"/>
              <a:t> format: essentially a set of chromosomal ranges</a:t>
            </a:r>
          </a:p>
          <a:p>
            <a:pPr lvl="1"/>
            <a:endParaRPr lang="en-US" dirty="0"/>
          </a:p>
          <a:p>
            <a:pPr lvl="1"/>
            <a:r>
              <a:rPr lang="en-US" b="1" u="sng" dirty="0" err="1"/>
              <a:t>BigWig</a:t>
            </a:r>
            <a:r>
              <a:rPr lang="en-US" dirty="0"/>
              <a:t> format: essentially </a:t>
            </a:r>
            <a:r>
              <a:rPr lang="en-US" dirty="0" err="1"/>
              <a:t>veeeeeeeee</a:t>
            </a:r>
            <a:r>
              <a:rPr lang="en-US" dirty="0"/>
              <a:t>…</a:t>
            </a:r>
            <a:r>
              <a:rPr lang="en-US" dirty="0" err="1"/>
              <a:t>eeeeery</a:t>
            </a:r>
            <a:r>
              <a:rPr lang="en-US" dirty="0"/>
              <a:t> long numerical vectors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25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46B69-C613-A04F-B792-24C542A0A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949247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in bioinformatics to study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genomic files: </a:t>
            </a:r>
          </a:p>
          <a:p>
            <a:endParaRPr lang="en-US" dirty="0"/>
          </a:p>
          <a:p>
            <a:pPr lvl="1"/>
            <a:r>
              <a:rPr lang="en-US" b="1" u="sng" dirty="0"/>
              <a:t>BED</a:t>
            </a:r>
            <a:r>
              <a:rPr lang="en-US" dirty="0"/>
              <a:t> format: essentially a set of chromosomal ranges</a:t>
            </a:r>
          </a:p>
          <a:p>
            <a:pPr lvl="1"/>
            <a:endParaRPr lang="en-US" dirty="0"/>
          </a:p>
          <a:p>
            <a:pPr lvl="1"/>
            <a:r>
              <a:rPr lang="en-US" b="1" u="sng" dirty="0" err="1"/>
              <a:t>BigWig</a:t>
            </a:r>
            <a:r>
              <a:rPr lang="en-US" dirty="0"/>
              <a:t> format: essentially </a:t>
            </a:r>
            <a:r>
              <a:rPr lang="en-US" dirty="0" err="1"/>
              <a:t>veeeeeeeee</a:t>
            </a:r>
            <a:r>
              <a:rPr lang="en-US" dirty="0"/>
              <a:t>…</a:t>
            </a:r>
            <a:r>
              <a:rPr lang="en-US" dirty="0" err="1"/>
              <a:t>eeeeery</a:t>
            </a:r>
            <a:r>
              <a:rPr lang="en-US" dirty="0"/>
              <a:t> long numerical vectors</a:t>
            </a:r>
          </a:p>
          <a:p>
            <a:pPr lvl="1"/>
            <a:endParaRPr lang="en-US" dirty="0"/>
          </a:p>
          <a:p>
            <a:pPr lvl="1"/>
            <a:r>
              <a:rPr lang="en-US" b="1" u="sng" dirty="0" err="1"/>
              <a:t>Fasta</a:t>
            </a:r>
            <a:r>
              <a:rPr lang="en-US" dirty="0"/>
              <a:t> format: letters, letters, letters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26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ED901-38DB-9E48-9D14-94554B5820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971842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in bioinformatics to study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common genomic files: </a:t>
            </a:r>
          </a:p>
          <a:p>
            <a:endParaRPr lang="en-US" dirty="0"/>
          </a:p>
          <a:p>
            <a:pPr lvl="1"/>
            <a:r>
              <a:rPr lang="en-US" dirty="0"/>
              <a:t>BED format: essentially a set of chromosomal ranges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BigWig</a:t>
            </a:r>
            <a:r>
              <a:rPr lang="en-US" dirty="0"/>
              <a:t> format: essentially </a:t>
            </a:r>
            <a:r>
              <a:rPr lang="en-US" dirty="0" err="1"/>
              <a:t>veeeeeeeee</a:t>
            </a:r>
            <a:r>
              <a:rPr lang="en-US" dirty="0"/>
              <a:t>…</a:t>
            </a:r>
            <a:r>
              <a:rPr lang="en-US" dirty="0" err="1"/>
              <a:t>eeeeery</a:t>
            </a:r>
            <a:r>
              <a:rPr lang="en-US" dirty="0"/>
              <a:t> long numerical vectors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Fasta</a:t>
            </a:r>
            <a:r>
              <a:rPr lang="en-US" dirty="0"/>
              <a:t> format: letters, letters, letters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Others (bam, GFF, …): can usually be described/built on as one of the two options above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27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679D0-227E-9D43-B0FD-19BCA662FA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2572152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5C0842-7870-D640-AA97-848498893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Free, open-source repository</a:t>
            </a:r>
          </a:p>
          <a:p>
            <a:pPr>
              <a:lnSpc>
                <a:spcPct val="150000"/>
              </a:lnSpc>
            </a:pPr>
            <a:r>
              <a:rPr lang="en-GB" dirty="0"/>
              <a:t>Open development software project</a:t>
            </a:r>
          </a:p>
          <a:p>
            <a:pPr>
              <a:lnSpc>
                <a:spcPct val="150000"/>
              </a:lnSpc>
            </a:pPr>
            <a:r>
              <a:rPr lang="en-GB" dirty="0"/>
              <a:t>Based primarily on the statistical R programming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Bioconductor’s releases are bi-annual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b="1" u="sng" dirty="0"/>
              <a:t>Provides tools for the analysis and comprehension of genomic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28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DB9AA-3FD1-984B-A875-278DAB590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DCCDC7-36AE-E040-8269-5EAAC2E71E6F}"/>
              </a:ext>
            </a:extLst>
          </p:cNvPr>
          <p:cNvSpPr/>
          <p:nvPr/>
        </p:nvSpPr>
        <p:spPr>
          <a:xfrm>
            <a:off x="4731994" y="906650"/>
            <a:ext cx="4942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https://</a:t>
            </a:r>
            <a:r>
              <a:rPr lang="en-US" sz="2800" b="1" dirty="0" err="1"/>
              <a:t>www.bioconductor.org</a:t>
            </a:r>
            <a:r>
              <a:rPr lang="en-US" sz="28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35421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installation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 </a:t>
            </a:r>
            <a:r>
              <a:rPr lang="en-US" dirty="0" err="1"/>
              <a:t>BiocManager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easy as: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29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6918-1F98-1142-B677-C47F714A46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11067-41CF-7F48-AFD2-878C13E37BF4}"/>
              </a:ext>
            </a:extLst>
          </p:cNvPr>
          <p:cNvSpPr/>
          <p:nvPr/>
        </p:nvSpPr>
        <p:spPr>
          <a:xfrm>
            <a:off x="2783044" y="2834356"/>
            <a:ext cx="555588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007020"/>
                </a:solidFill>
                <a:latin typeface="Courier" pitchFamily="2" charset="0"/>
              </a:rPr>
              <a:t>install.packages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007020"/>
                </a:solidFill>
                <a:latin typeface="Courier" pitchFamily="2" charset="0"/>
              </a:rPr>
              <a:t>BiocManager</a:t>
            </a: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::install</a:t>
            </a:r>
            <a:r>
              <a:rPr lang="en-GB" dirty="0">
                <a:latin typeface="Courier" pitchFamily="2" charset="0"/>
              </a:rPr>
              <a:t>(version = 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devel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latin typeface="Courier" pitchFamily="2" charset="0"/>
              </a:rPr>
              <a:t>) </a:t>
            </a:r>
            <a:endParaRPr lang="en-GB" dirty="0">
              <a:solidFill>
                <a:srgbClr val="333333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1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  <a:p>
            <a:pPr lvl="1"/>
            <a:r>
              <a:rPr lang="en-US" dirty="0"/>
              <a:t>Defined with c() function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689F7-5269-0740-9A62-5F63EC1FC9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517338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US" dirty="0"/>
              <a:t>Bioconductor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in 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30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12992-4F28-724B-A422-E21735B32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AA45F-615D-BD49-A424-F204B46C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58" y="2530491"/>
            <a:ext cx="7761080" cy="4190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46803A-6E16-6E47-B288-BD0EF602EF7C}"/>
              </a:ext>
            </a:extLst>
          </p:cNvPr>
          <p:cNvSpPr/>
          <p:nvPr/>
        </p:nvSpPr>
        <p:spPr>
          <a:xfrm>
            <a:off x="2931596" y="2873040"/>
            <a:ext cx="1400783" cy="301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E87611-A01F-A443-B0D6-EDE6C09B3713}"/>
              </a:ext>
            </a:extLst>
          </p:cNvPr>
          <p:cNvSpPr/>
          <p:nvPr/>
        </p:nvSpPr>
        <p:spPr>
          <a:xfrm>
            <a:off x="2931596" y="6530643"/>
            <a:ext cx="2188723" cy="190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AD51E-28E2-F04B-985F-5957A8576DB9}"/>
              </a:ext>
            </a:extLst>
          </p:cNvPr>
          <p:cNvSpPr/>
          <p:nvPr/>
        </p:nvSpPr>
        <p:spPr>
          <a:xfrm>
            <a:off x="5500715" y="2534410"/>
            <a:ext cx="4907976" cy="227811"/>
          </a:xfrm>
          <a:prstGeom prst="rect">
            <a:avLst/>
          </a:prstGeom>
          <a:solidFill>
            <a:srgbClr val="3131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94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US"/>
              <a:t>Bioconductor version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in R</a:t>
            </a:r>
          </a:p>
          <a:p>
            <a:r>
              <a:rPr lang="en-US" dirty="0"/>
              <a:t>Bioconductor’s version depends on your R version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31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D7122-0F13-6947-AD0E-5E7B255E3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069D3C-B63E-A045-B3FF-5029189E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58" y="2530491"/>
            <a:ext cx="7761080" cy="4190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BAC15B-EF68-2244-AEFB-C86BA607FCCA}"/>
              </a:ext>
            </a:extLst>
          </p:cNvPr>
          <p:cNvSpPr/>
          <p:nvPr/>
        </p:nvSpPr>
        <p:spPr>
          <a:xfrm>
            <a:off x="2931596" y="2873040"/>
            <a:ext cx="1400783" cy="301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9F928A-F4A1-4043-A11C-862D03DDEFDE}"/>
              </a:ext>
            </a:extLst>
          </p:cNvPr>
          <p:cNvSpPr/>
          <p:nvPr/>
        </p:nvSpPr>
        <p:spPr>
          <a:xfrm>
            <a:off x="2931596" y="6530643"/>
            <a:ext cx="2188723" cy="190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AD4889-9BEF-654B-814A-EBB0636C2EF4}"/>
              </a:ext>
            </a:extLst>
          </p:cNvPr>
          <p:cNvSpPr/>
          <p:nvPr/>
        </p:nvSpPr>
        <p:spPr>
          <a:xfrm>
            <a:off x="5500715" y="2534410"/>
            <a:ext cx="4907976" cy="227811"/>
          </a:xfrm>
          <a:prstGeom prst="rect">
            <a:avLst/>
          </a:prstGeom>
          <a:solidFill>
            <a:srgbClr val="3131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31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version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Bioc</a:t>
            </a:r>
            <a:r>
              <a:rPr lang="en-US" dirty="0"/>
              <a:t> packages are restricted to a certain version!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32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F81BC-3749-954E-833B-7895EA9E1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27A9A4-6EAF-8F47-8093-B9BA3B8A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58" y="2530491"/>
            <a:ext cx="7761080" cy="41909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950405-C7EB-824E-A7AF-D1764B1E9D3C}"/>
              </a:ext>
            </a:extLst>
          </p:cNvPr>
          <p:cNvSpPr/>
          <p:nvPr/>
        </p:nvSpPr>
        <p:spPr>
          <a:xfrm>
            <a:off x="2931596" y="2873040"/>
            <a:ext cx="1400783" cy="301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CAD7A3-AE45-5541-A39E-9DA6FCEF18D9}"/>
              </a:ext>
            </a:extLst>
          </p:cNvPr>
          <p:cNvSpPr/>
          <p:nvPr/>
        </p:nvSpPr>
        <p:spPr>
          <a:xfrm>
            <a:off x="2931596" y="6530643"/>
            <a:ext cx="2188723" cy="190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494C5C-7E14-BB4D-BF42-B1AA36B8A2A4}"/>
              </a:ext>
            </a:extLst>
          </p:cNvPr>
          <p:cNvSpPr/>
          <p:nvPr/>
        </p:nvSpPr>
        <p:spPr>
          <a:xfrm>
            <a:off x="5500715" y="2534410"/>
            <a:ext cx="4907976" cy="227811"/>
          </a:xfrm>
          <a:prstGeom prst="rect">
            <a:avLst/>
          </a:prstGeom>
          <a:solidFill>
            <a:srgbClr val="3131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50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version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develop an R/</a:t>
            </a:r>
            <a:r>
              <a:rPr lang="en-US" dirty="0" err="1"/>
              <a:t>Bioc</a:t>
            </a:r>
            <a:r>
              <a:rPr lang="en-US" dirty="0"/>
              <a:t> package, developers must be careful of the weather…</a:t>
            </a:r>
          </a:p>
          <a:p>
            <a:r>
              <a:rPr lang="en-US" dirty="0">
                <a:hlinkClick r:id="rId2"/>
              </a:rPr>
              <a:t>https://contributions.bioconductor.org/use-devel.html#use-devel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33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F81BC-3749-954E-833B-7895EA9E1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2975461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US" dirty="0"/>
              <a:t>Bioconductor version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develop an R/</a:t>
            </a:r>
            <a:r>
              <a:rPr lang="en-US" dirty="0" err="1"/>
              <a:t>Bioc</a:t>
            </a:r>
            <a:r>
              <a:rPr lang="en-US" dirty="0"/>
              <a:t> package, developers must be careful of the weather…</a:t>
            </a:r>
          </a:p>
          <a:p>
            <a:r>
              <a:rPr lang="en-US" dirty="0">
                <a:hlinkClick r:id="rId2"/>
              </a:rPr>
              <a:t>https://contributions.bioconductor.org/use-devel.html#use-devel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34</a:t>
            </a:fld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F81BC-3749-954E-833B-7895EA9E1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83ADA-F701-B54A-A948-B602D8B64F6A}"/>
              </a:ext>
            </a:extLst>
          </p:cNvPr>
          <p:cNvSpPr txBox="1"/>
          <p:nvPr/>
        </p:nvSpPr>
        <p:spPr>
          <a:xfrm>
            <a:off x="802886" y="2462948"/>
            <a:ext cx="103190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Package authors should develop against the version of R that will be available to users when the Bioconductor </a:t>
            </a:r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devel</a:t>
            </a:r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 branch becomes the Bioconductor release branch.</a:t>
            </a:r>
          </a:p>
          <a:p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R has a ‘.y’ release in </a:t>
            </a:r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x.y.z</a:t>
            </a:r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 every year (typically mid-April), but Bioconductor has a .y release (where current </a:t>
            </a:r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devel</a:t>
            </a:r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 becomes release) every 6 months (mid-April and mid-October).</a:t>
            </a:r>
          </a:p>
          <a:p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This means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from mid-October through mid-April, Bioconductor developers should be developing against R-</a:t>
            </a:r>
            <a:r>
              <a:rPr lang="en-US" sz="2000" b="1" dirty="0" err="1">
                <a:latin typeface="Avenir Book" panose="02000503020000020003" pitchFamily="2" charset="0"/>
                <a:cs typeface="Arial" panose="020B0604020202020204" pitchFamily="34" charset="0"/>
              </a:rPr>
              <a:t>devel</a:t>
            </a:r>
            <a:endParaRPr lang="en-US" sz="2000" b="1" dirty="0"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from mid-April to mid-October, developers should use R-release for Bioconductor development.</a:t>
            </a:r>
          </a:p>
          <a:p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816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US" dirty="0"/>
              <a:t>Bioconductor version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Transition </a:t>
            </a:r>
            <a:r>
              <a:rPr lang="en-US" dirty="0" err="1"/>
              <a:t>Bioc</a:t>
            </a:r>
            <a:r>
              <a:rPr lang="en-US" dirty="0"/>
              <a:t> 3.16 (</a:t>
            </a:r>
            <a:r>
              <a:rPr lang="en-US" dirty="0" err="1"/>
              <a:t>devel</a:t>
            </a:r>
            <a:r>
              <a:rPr lang="en-US" dirty="0"/>
              <a:t>) -&gt; </a:t>
            </a:r>
            <a:r>
              <a:rPr lang="en-US" dirty="0" err="1"/>
              <a:t>Bioc</a:t>
            </a:r>
            <a:r>
              <a:rPr lang="en-US" dirty="0"/>
              <a:t> 3.17 (</a:t>
            </a:r>
            <a:r>
              <a:rPr lang="en-US" dirty="0" err="1"/>
              <a:t>devel</a:t>
            </a:r>
            <a:r>
              <a:rPr lang="en-US" dirty="0"/>
              <a:t>) done on Oct. 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35</a:t>
            </a:fld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F81BC-3749-954E-833B-7895EA9E1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D2306-233E-6444-A9ED-F1629634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0"/>
            <a:ext cx="4429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99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Bioconductor packages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Bioconductor packages are on Bioconductor, not CRAN</a:t>
            </a:r>
          </a:p>
          <a:p>
            <a:endParaRPr lang="en-US" dirty="0"/>
          </a:p>
          <a:p>
            <a:r>
              <a:rPr lang="en-US" dirty="0"/>
              <a:t>So you install them using Bioconductor’s </a:t>
            </a:r>
            <a:r>
              <a:rPr lang="en-US" dirty="0" err="1"/>
              <a:t>BiocManager</a:t>
            </a:r>
            <a:r>
              <a:rPr lang="en-US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36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AA0E7-1F9A-C243-92D1-789A4DF725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680476-8CE4-614C-A258-DACC343C2B9C}"/>
              </a:ext>
            </a:extLst>
          </p:cNvPr>
          <p:cNvSpPr/>
          <p:nvPr/>
        </p:nvSpPr>
        <p:spPr>
          <a:xfrm>
            <a:off x="2166255" y="4317163"/>
            <a:ext cx="8153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333333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666666"/>
                </a:solidFill>
                <a:latin typeface="Courier" pitchFamily="2" charset="0"/>
              </a:rPr>
              <a:t>::</a:t>
            </a: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install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Biostrings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</a:t>
            </a:r>
          </a:p>
          <a:p>
            <a:endParaRPr lang="en-GB" dirty="0">
              <a:solidFill>
                <a:srgbClr val="333333"/>
              </a:solidFill>
              <a:latin typeface="Courier" pitchFamily="2" charset="0"/>
            </a:endParaRPr>
          </a:p>
          <a:p>
            <a:r>
              <a:rPr lang="en-GB" dirty="0" err="1">
                <a:solidFill>
                  <a:srgbClr val="333333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666666"/>
                </a:solidFill>
                <a:latin typeface="Courier" pitchFamily="2" charset="0"/>
              </a:rPr>
              <a:t>::</a:t>
            </a: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install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c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GenomicRanges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”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rtracklayer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940885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r>
              <a:rPr lang="en-US" dirty="0"/>
              <a:t> (through </a:t>
            </a:r>
            <a:r>
              <a:rPr lang="en-US" dirty="0" err="1"/>
              <a:t>GenomicRanges</a:t>
            </a:r>
            <a:r>
              <a:rPr lang="en-US" dirty="0"/>
              <a:t> package)</a:t>
            </a:r>
          </a:p>
          <a:p>
            <a:r>
              <a:rPr lang="en-US" dirty="0" err="1"/>
              <a:t>XNABiostrings</a:t>
            </a:r>
            <a:r>
              <a:rPr lang="en-US" dirty="0"/>
              <a:t> (through </a:t>
            </a:r>
            <a:r>
              <a:rPr lang="en-US" dirty="0" err="1"/>
              <a:t>Biostrings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Import/export from/to common genomic files with import() and export() (through </a:t>
            </a:r>
            <a:r>
              <a:rPr lang="en-US" dirty="0" err="1"/>
              <a:t>rtracklayer</a:t>
            </a:r>
            <a:r>
              <a:rPr lang="en-US" dirty="0"/>
              <a:t> package)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37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0FD0-D296-054D-B79F-6EF98CC230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359668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Workhorse class of Bioconductor</a:t>
            </a:r>
          </a:p>
          <a:p>
            <a:r>
              <a:rPr lang="en-US" dirty="0"/>
              <a:t>Used to describe genomic intervals or ranges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38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A93CF-350A-774C-81FD-75F692D97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E4F90-0F21-944D-BD3D-AE44FB60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90" y="3104176"/>
            <a:ext cx="9083221" cy="34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Getter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seqnames</a:t>
            </a:r>
            <a:r>
              <a:rPr lang="en-US" dirty="0"/>
              <a:t>()	</a:t>
            </a:r>
            <a:r>
              <a:rPr lang="en-US" dirty="0">
                <a:sym typeface="Wingdings" pitchFamily="2" charset="2"/>
              </a:rPr>
              <a:t> chromosome </a:t>
            </a:r>
            <a:endParaRPr lang="en-US" dirty="0"/>
          </a:p>
          <a:p>
            <a:r>
              <a:rPr lang="en-US" dirty="0"/>
              <a:t>ranges()		</a:t>
            </a:r>
            <a:r>
              <a:rPr lang="en-US" dirty="0">
                <a:sym typeface="Wingdings" pitchFamily="2" charset="2"/>
              </a:rPr>
              <a:t> location </a:t>
            </a:r>
            <a:endParaRPr lang="en-US" dirty="0"/>
          </a:p>
          <a:p>
            <a:r>
              <a:rPr lang="en-US" dirty="0"/>
              <a:t>strand()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start()</a:t>
            </a:r>
          </a:p>
          <a:p>
            <a:r>
              <a:rPr lang="en-US" dirty="0">
                <a:sym typeface="Wingdings" pitchFamily="2" charset="2"/>
              </a:rPr>
              <a:t>end()</a:t>
            </a:r>
          </a:p>
          <a:p>
            <a:r>
              <a:rPr lang="en-US" dirty="0">
                <a:sym typeface="Wingdings" pitchFamily="2" charset="2"/>
              </a:rPr>
              <a:t>width()</a:t>
            </a:r>
            <a:endParaRPr lang="en-US" dirty="0"/>
          </a:p>
          <a:p>
            <a:r>
              <a:rPr lang="en-US" dirty="0" err="1"/>
              <a:t>mcols</a:t>
            </a:r>
            <a:r>
              <a:rPr lang="en-US" dirty="0"/>
              <a:t>(…)$...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metadata</a:t>
            </a:r>
          </a:p>
          <a:p>
            <a:r>
              <a:rPr lang="en-US" dirty="0"/>
              <a:t>…$... 	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metadata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39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DFA14-6022-1247-91A1-300D2FE3D1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372ED-1E90-924E-B741-6D1E4C06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151" y="0"/>
            <a:ext cx="640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9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  <a:p>
            <a:pPr lvl="1"/>
            <a:r>
              <a:rPr lang="en-US" dirty="0"/>
              <a:t>Defined with c() function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the elements must be from the same class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DB180-CAD3-B248-B07D-D083A3AA4A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50529-A6E6-9A44-8CBE-CE60FB00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470" y="2070099"/>
            <a:ext cx="3454503" cy="17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8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Genome information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seqinfo</a:t>
            </a:r>
            <a:r>
              <a:rPr lang="en-US" dirty="0"/>
              <a:t>()</a:t>
            </a:r>
          </a:p>
          <a:p>
            <a:r>
              <a:rPr lang="en-US" dirty="0" err="1"/>
              <a:t>seqlevelsStyle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40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A12E9-9F9A-1842-AF75-D925CDDE1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B9AF99-2084-3349-B5EC-24C13CE4D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36"/>
          <a:stretch/>
        </p:blipFill>
        <p:spPr>
          <a:xfrm>
            <a:off x="4759367" y="0"/>
            <a:ext cx="7432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8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Action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…[…] (to subset)</a:t>
            </a:r>
          </a:p>
          <a:p>
            <a:r>
              <a:rPr lang="en-US" dirty="0"/>
              <a:t>shift()</a:t>
            </a:r>
          </a:p>
          <a:p>
            <a:r>
              <a:rPr lang="en-US" dirty="0"/>
              <a:t>resize()</a:t>
            </a:r>
          </a:p>
          <a:p>
            <a:r>
              <a:rPr lang="en-US" dirty="0"/>
              <a:t>reduce() </a:t>
            </a:r>
          </a:p>
          <a:p>
            <a:r>
              <a:rPr lang="en-US" dirty="0"/>
              <a:t>coverage()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41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C1939-7E43-2F4D-8B4D-176A3DA15F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FA08A-294A-EB48-8662-F709F580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803" y="0"/>
            <a:ext cx="694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04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BC228B8-50D4-7B4D-BCF6-DFC0662BDB2A}"/>
              </a:ext>
            </a:extLst>
          </p:cNvPr>
          <p:cNvSpPr/>
          <p:nvPr/>
        </p:nvSpPr>
        <p:spPr>
          <a:xfrm>
            <a:off x="4234204" y="0"/>
            <a:ext cx="795779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Comparison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%over% </a:t>
            </a:r>
          </a:p>
          <a:p>
            <a:r>
              <a:rPr lang="en-US" dirty="0"/>
              <a:t>distance()</a:t>
            </a:r>
          </a:p>
          <a:p>
            <a:r>
              <a:rPr lang="en-US" dirty="0" err="1"/>
              <a:t>distanceToNearest</a:t>
            </a:r>
            <a:r>
              <a:rPr lang="en-US" dirty="0"/>
              <a:t>()</a:t>
            </a:r>
          </a:p>
          <a:p>
            <a:r>
              <a:rPr lang="en-US" dirty="0" err="1"/>
              <a:t>findOverlaps</a:t>
            </a:r>
            <a:r>
              <a:rPr lang="en-US" dirty="0"/>
              <a:t>()</a:t>
            </a:r>
          </a:p>
          <a:p>
            <a:r>
              <a:rPr lang="en-GB" dirty="0" err="1"/>
              <a:t>subsetByOverlaps</a:t>
            </a:r>
            <a:r>
              <a:rPr lang="en-GB" dirty="0"/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E4544-8223-8A4B-ABC8-496222F2F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7F0D11-8301-1142-9797-E07D9D09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1634" b="6460"/>
          <a:stretch/>
        </p:blipFill>
        <p:spPr>
          <a:xfrm>
            <a:off x="4234204" y="103512"/>
            <a:ext cx="7371443" cy="427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B0BA8-6C70-E14E-92E3-0AEF6CD89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29"/>
          <a:stretch/>
        </p:blipFill>
        <p:spPr>
          <a:xfrm>
            <a:off x="4234204" y="704929"/>
            <a:ext cx="7371443" cy="240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69080-84BF-9A48-A0DC-2520152A8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0"/>
          <a:stretch/>
        </p:blipFill>
        <p:spPr>
          <a:xfrm>
            <a:off x="4234204" y="3287486"/>
            <a:ext cx="7371443" cy="330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61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Comparison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%over% </a:t>
            </a:r>
          </a:p>
          <a:p>
            <a:r>
              <a:rPr lang="en-US" dirty="0"/>
              <a:t>distance()</a:t>
            </a:r>
          </a:p>
          <a:p>
            <a:r>
              <a:rPr lang="en-US" dirty="0" err="1"/>
              <a:t>distanceToNearest</a:t>
            </a:r>
            <a:r>
              <a:rPr lang="en-US" dirty="0"/>
              <a:t>()</a:t>
            </a:r>
          </a:p>
          <a:p>
            <a:r>
              <a:rPr lang="en-US" dirty="0" err="1"/>
              <a:t>findOverlaps</a:t>
            </a:r>
            <a:r>
              <a:rPr lang="en-US" dirty="0"/>
              <a:t>()</a:t>
            </a:r>
          </a:p>
          <a:p>
            <a:r>
              <a:rPr lang="en-GB" dirty="0" err="1"/>
              <a:t>subsetByOverlaps</a:t>
            </a:r>
            <a:r>
              <a:rPr lang="en-GB" dirty="0"/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43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4EDB6-8C53-3F44-8976-A4857A6AA9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AE1CA-8A81-2B47-AB8F-D2D829F90526}"/>
              </a:ext>
            </a:extLst>
          </p:cNvPr>
          <p:cNvSpPr/>
          <p:nvPr/>
        </p:nvSpPr>
        <p:spPr>
          <a:xfrm>
            <a:off x="4234204" y="0"/>
            <a:ext cx="795779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F677-E7B9-8640-ABE6-6DF7F70B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200" y="2024743"/>
            <a:ext cx="7923799" cy="36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08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Biostrings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Biostrings</a:t>
            </a:r>
            <a:r>
              <a:rPr lang="en-US" dirty="0"/>
              <a:t> in 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44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4CAE-1AEE-9449-866A-7F91BA835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10E2C-0403-7543-9917-EBEB0E8D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2" y="2700150"/>
            <a:ext cx="114935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83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Biostrings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11DBC-F9DF-034E-9B8E-4BF23A926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45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7AAAD-6F03-6840-8F7C-B88B66FB0E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721E4-DF8F-7B4C-BF2E-F8A2E126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933450"/>
            <a:ext cx="11442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4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  <a:p>
            <a:pPr lvl="1"/>
            <a:r>
              <a:rPr lang="en-US" dirty="0"/>
              <a:t>Defined with c() function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the elements must be from the same class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subset with […]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5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828DA-9A44-0144-B0DB-36D9619543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22632-382E-0448-A734-4CCFB381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321" y="3666184"/>
            <a:ext cx="18161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3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tibble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6</a:t>
            </a:fld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E6CDD-C7B2-0144-ACEA-E7FC521937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573289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tibble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Modern </a:t>
            </a:r>
            <a:r>
              <a:rPr lang="en-US" dirty="0" err="1"/>
              <a:t>data.frame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Tabular shape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Defined with </a:t>
            </a:r>
            <a:r>
              <a:rPr lang="en-US" dirty="0" err="1"/>
              <a:t>tibble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7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733E7-65A0-2845-BA77-B49762197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F86195-CF9C-D74D-BD4A-38B6FE3E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25550"/>
            <a:ext cx="3429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5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tibble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Modern </a:t>
            </a:r>
            <a:r>
              <a:rPr lang="en-US" dirty="0" err="1"/>
              <a:t>data.frame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Tabular shape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Defined with </a:t>
            </a:r>
            <a:r>
              <a:rPr lang="en-US" dirty="0" err="1"/>
              <a:t>tibble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Subset with [ …, …]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8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BFA24-EAC4-B24C-BCD9-BAA7D0D405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45EA9-A08A-5449-8172-E9290EE2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14" y="505411"/>
            <a:ext cx="2394858" cy="56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3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tibble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Modern </a:t>
            </a:r>
            <a:r>
              <a:rPr lang="en-US" dirty="0" err="1"/>
              <a:t>data.frame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Tabular shape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Defined with </a:t>
            </a:r>
            <a:r>
              <a:rPr lang="en-US" dirty="0" err="1"/>
              <a:t>tibble</a:t>
            </a:r>
            <a:r>
              <a:rPr lang="en-US" dirty="0"/>
              <a:t>()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Columns can be accessed to with [[…]] or $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9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86CD0-DFB0-9240-BFC4-C89B9C5BA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A59845-B0E2-F54B-9E04-2154212C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577" y="2307771"/>
            <a:ext cx="3941070" cy="182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601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5117</TotalTime>
  <Words>1342</Words>
  <Application>Microsoft Macintosh PowerPoint</Application>
  <PresentationFormat>Widescreen</PresentationFormat>
  <Paragraphs>340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Avenir Book</vt:lpstr>
      <vt:lpstr>Calibri</vt:lpstr>
      <vt:lpstr>Comfortaa</vt:lpstr>
      <vt:lpstr>Courier</vt:lpstr>
      <vt:lpstr>Menlo</vt:lpstr>
      <vt:lpstr>Theme1</vt:lpstr>
      <vt:lpstr>R/Bioconductor 101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Vectors vs. list vs. tibbles</vt:lpstr>
      <vt:lpstr>R essential packages</vt:lpstr>
      <vt:lpstr>R essential packages</vt:lpstr>
      <vt:lpstr>R essential packages</vt:lpstr>
      <vt:lpstr>R essential packages</vt:lpstr>
      <vt:lpstr>What do you need in bioinformatics to study genomics?</vt:lpstr>
      <vt:lpstr>What do you need in bioinformatics to study genomics?</vt:lpstr>
      <vt:lpstr>What do you need in bioinformatics to study genomics?</vt:lpstr>
      <vt:lpstr>What do you need in bioinformatics to study genomics?</vt:lpstr>
      <vt:lpstr>Bioconductor</vt:lpstr>
      <vt:lpstr>Bioconductor installation</vt:lpstr>
      <vt:lpstr>Bioconductor</vt:lpstr>
      <vt:lpstr>Bioconductor version</vt:lpstr>
      <vt:lpstr>Bioconductor version</vt:lpstr>
      <vt:lpstr>Bioconductor version</vt:lpstr>
      <vt:lpstr>Bioconductor version</vt:lpstr>
      <vt:lpstr>Bioconductor version</vt:lpstr>
      <vt:lpstr>Installation of Bioconductor packages</vt:lpstr>
      <vt:lpstr>Bioconductor essentials</vt:lpstr>
      <vt:lpstr>GRanges</vt:lpstr>
      <vt:lpstr>GRanges</vt:lpstr>
      <vt:lpstr>GRanges</vt:lpstr>
      <vt:lpstr>GRanges</vt:lpstr>
      <vt:lpstr>GRanges</vt:lpstr>
      <vt:lpstr>GRanges</vt:lpstr>
      <vt:lpstr>Biostrings</vt:lpstr>
      <vt:lpstr>Biostrings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314</cp:revision>
  <dcterms:created xsi:type="dcterms:W3CDTF">2021-02-26T11:16:43Z</dcterms:created>
  <dcterms:modified xsi:type="dcterms:W3CDTF">2022-10-17T18:25:03Z</dcterms:modified>
</cp:coreProperties>
</file>